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4" r:id="rId2"/>
    <p:sldId id="275" r:id="rId3"/>
    <p:sldId id="276" r:id="rId4"/>
    <p:sldId id="273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E29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D74A5-A8A9-4719-AC84-C3D7882EB0BA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F8DE2-FDB3-41BB-A417-F6FB270309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CF8DE2-FDB3-41BB-A417-F6FB2703090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9F570-68C6-4FA2-93DE-88B1841061DE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5A53C-7352-4405-B9FC-A58A06D533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purbafaridpur@yahoo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d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2133600"/>
            <a:ext cx="5943599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bn-BD" sz="15000" b="1" dirty="0" smtClean="0">
                <a:ln w="952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5000" b="1" dirty="0">
              <a:ln w="952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keletio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10836" cy="6858000"/>
          </a:xfrm>
          <a:prstGeom prst="rect">
            <a:avLst/>
          </a:prstGeom>
        </p:spPr>
      </p:pic>
      <p:pic>
        <p:nvPicPr>
          <p:cNvPr id="6" name="Picture 5" descr="muscl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0"/>
            <a:ext cx="43434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3733800" cy="792162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1219200"/>
          </a:xfrm>
          <a:prstGeom prst="fram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bn-BD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উপরের চিত্র দুটির মাঝে যে সকল পার্থক্য পরিলক্ষিত হয় তা দলে আলোচনা করে শ্রেণিতে উপস্থাপন করো।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external-nose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143000"/>
            <a:ext cx="36576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1142999"/>
            <a:ext cx="3962400" cy="38128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0"/>
            <a:ext cx="3429000" cy="838200"/>
          </a:xfrm>
          <a:prstGeom prst="star32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অস্থিসন্ধি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562600"/>
            <a:ext cx="8305800" cy="1066800"/>
          </a:xfrm>
          <a:prstGeom prst="doubleWave">
            <a:avLst>
              <a:gd name="adj1" fmla="val 12500"/>
              <a:gd name="adj2" fmla="val 4972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অস্থিসন্ধিঃ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দুই বা ততোধিক অস্থির সংযোগস্থলকে অস্থিসন্ধি বলে।</a:t>
            </a:r>
            <a:endParaRPr lang="en-US" b="1" i="1" u="sng" dirty="0"/>
          </a:p>
        </p:txBody>
      </p:sp>
      <p:pic>
        <p:nvPicPr>
          <p:cNvPr id="6" name="Picture 5" descr="bone-knee-7601475.jpg"/>
          <p:cNvPicPr>
            <a:picLocks noChangeAspect="1"/>
          </p:cNvPicPr>
          <p:nvPr/>
        </p:nvPicPr>
        <p:blipFill>
          <a:blip r:embed="rId2" cstate="print"/>
          <a:srcRect r="8421"/>
          <a:stretch>
            <a:fillRect/>
          </a:stretch>
        </p:blipFill>
        <p:spPr>
          <a:xfrm>
            <a:off x="5867400" y="3657600"/>
            <a:ext cx="2819400" cy="1524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Osteoarthritis-Knee-joint-with-ligaments-and-cartilages-croppe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838200"/>
            <a:ext cx="2819400" cy="14553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Knee-Join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914401"/>
            <a:ext cx="2819400" cy="14357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ones-join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7419" y="1981200"/>
            <a:ext cx="1417761" cy="20656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BoneJoin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3733800"/>
            <a:ext cx="2875643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0"/>
            <a:ext cx="4876800" cy="609600"/>
          </a:xfrm>
          <a:prstGeom prst="star24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62600"/>
            <a:ext cx="8229600" cy="1066800"/>
          </a:xfrm>
          <a:gradFill flip="none" rotWithShape="1"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উপরের ছবিগুলো থেকে কোনটি কোন ধরনের অস্থিসন্ধি তা জোড়ায় আলোচনা করে খাতায় লিখ। 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nee-titanium-hinge-joint-20053252.jpg"/>
          <p:cNvPicPr>
            <a:picLocks noChangeAspect="1"/>
          </p:cNvPicPr>
          <p:nvPr/>
        </p:nvPicPr>
        <p:blipFill>
          <a:blip r:embed="rId3"/>
          <a:srcRect b="8889"/>
          <a:stretch>
            <a:fillRect/>
          </a:stretch>
        </p:blipFill>
        <p:spPr>
          <a:xfrm>
            <a:off x="457200" y="838200"/>
            <a:ext cx="3545541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hip_arthroplasty_anat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838200"/>
            <a:ext cx="3733799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fixed-joint.jpg"/>
          <p:cNvPicPr>
            <a:picLocks noChangeAspect="1"/>
          </p:cNvPicPr>
          <p:nvPr/>
        </p:nvPicPr>
        <p:blipFill>
          <a:blip r:embed="rId5"/>
          <a:srcRect l="3374" t="4054" r="8282" b="22973"/>
          <a:stretch>
            <a:fillRect/>
          </a:stretch>
        </p:blipFill>
        <p:spPr>
          <a:xfrm>
            <a:off x="2819400" y="3276600"/>
            <a:ext cx="3581400" cy="213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3352800" cy="762000"/>
          </a:xfrm>
          <a:prstGeom prst="star32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5791200" cy="461665"/>
          </a:xfrm>
          <a:prstGeom prst="rect">
            <a:avLst/>
          </a:prstGeom>
          <a:gradFill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১)অস্থির বৈশিষ্ট্য কোনটি?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6002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ক)স্থিতিস্থাপক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600200"/>
            <a:ext cx="24384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খ)নরম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2098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গ)দৃঢ়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209800"/>
            <a:ext cx="24384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ঘ)তন্তুময়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971800"/>
            <a:ext cx="5791200" cy="461665"/>
          </a:xfrm>
          <a:prstGeom prst="rect">
            <a:avLst/>
          </a:prstGeom>
          <a:gradFill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২)মেরুদণ্ডের অস্থিসন্ধি কোন ধরনের?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5814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ক)নিশ্চল অস্থিসন্ধি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581400"/>
            <a:ext cx="23622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খ)সচল অস্থিসন্ধি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2672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গ)ঈষৎসচল অস্থিসন্ধি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4267200"/>
            <a:ext cx="23622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ঘ)পূর্ণ সচল অস্থিসন্ধি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0" y="4953000"/>
            <a:ext cx="5791200" cy="461665"/>
          </a:xfrm>
          <a:prstGeom prst="rect">
            <a:avLst/>
          </a:prstGeom>
          <a:gradFill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 কন্ড্রিন এর বর্ণ কি রূপ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55626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ক)হালকা নীল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562600"/>
            <a:ext cx="2286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খ)গাঢ় নীল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6172200"/>
            <a:ext cx="2590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গ)হালকা সবুজ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3400" y="6172200"/>
            <a:ext cx="22860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ঘ)গাঢ় সবুজ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81800" y="1600200"/>
            <a:ext cx="22098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উত্তর ভুল হয়েছে।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আবার চেষ্টা করো।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81800" y="3581400"/>
            <a:ext cx="22098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উত্তরটি ভুল হয়েছে।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আবার চেষ্টা করো।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5638800"/>
            <a:ext cx="22098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উত্তরটি ভুল হয়েছে।</a:t>
            </a:r>
          </a:p>
          <a:p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আবার চেষ্টা করো।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1800" y="5867400"/>
            <a:ext cx="2145139" cy="4616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সঠিক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3733800"/>
            <a:ext cx="2145139" cy="4616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সঠিক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81800" y="1752600"/>
            <a:ext cx="2145139" cy="461665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উত্তর সঠিক হয়েছে।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 rot="16200000">
            <a:off x="-2207568" y="3579167"/>
            <a:ext cx="4876800" cy="461665"/>
          </a:xfrm>
          <a:prstGeom prst="rect">
            <a:avLst/>
          </a:prstGeom>
          <a:gradFill>
            <a:gsLst>
              <a:gs pos="0">
                <a:srgbClr val="00B05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সঠিক উত্তরটিতে ক্লিক করি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;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8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6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8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4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0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2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8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4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8" grpId="0" animBg="1"/>
      <p:bldP spid="29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F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71800"/>
            <a:ext cx="4495800" cy="2517648"/>
          </a:xfrm>
          <a:prstGeom prst="rect">
            <a:avLst/>
          </a:prstGeom>
        </p:spPr>
      </p:pic>
      <p:pic>
        <p:nvPicPr>
          <p:cNvPr id="6" name="Picture 5" descr="bees with flower 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465820" cy="2971800"/>
          </a:xfrm>
          <a:prstGeom prst="rect">
            <a:avLst/>
          </a:prstGeom>
        </p:spPr>
      </p:pic>
      <p:pic>
        <p:nvPicPr>
          <p:cNvPr id="7" name="Picture 6" descr="CF5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224" y="0"/>
            <a:ext cx="4676775" cy="2971800"/>
          </a:xfrm>
          <a:prstGeom prst="rect">
            <a:avLst/>
          </a:prstGeom>
        </p:spPr>
      </p:pic>
      <p:pic>
        <p:nvPicPr>
          <p:cNvPr id="9" name="Picture 8" descr="CF2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971800"/>
            <a:ext cx="4648200" cy="251460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47800" y="2971800"/>
            <a:ext cx="5943600" cy="838200"/>
          </a:xfrm>
          <a:prstGeom prst="ellipse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blipFill>
                  <a:blip r:embed="rId6"/>
                  <a:tile tx="0" ty="0" sx="100000" sy="100000" flip="none" algn="tl"/>
                </a:blip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b="1" cap="all" dirty="0">
              <a:ln/>
              <a:blipFill>
                <a:blip r:embed="rId6"/>
                <a:tile tx="0" ty="0" sx="100000" sy="100000" flip="none" algn="tl"/>
              </a:blip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2895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4400" b="1" dirty="0" smtClean="0">
                <a:ln/>
                <a:solidFill>
                  <a:srgbClr val="FF0000"/>
                </a:solidFill>
                <a:latin typeface="NikoshBAN" pitchFamily="2" charset="0"/>
                <a:ea typeface="+mj-ea"/>
                <a:cs typeface="NikoshBAN" pitchFamily="2" charset="0"/>
              </a:rPr>
              <a:t>আগামি ক্লাসে আবার দেখা হবে।</a:t>
            </a:r>
            <a:endParaRPr kumimoji="0" lang="en-US" sz="4400" b="1" i="0" u="none" strike="noStrike" kern="1200" normalizeH="0" baseline="0" noProof="0" dirty="0">
              <a:ln/>
              <a:solidFill>
                <a:srgbClr val="FF00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0" name="Picture 9" descr="CF7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486400"/>
            <a:ext cx="9144000" cy="137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24000" y="457201"/>
            <a:ext cx="5943600" cy="8382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prstTxWarp prst="textPlain">
              <a:avLst>
                <a:gd name="adj" fmla="val 50510"/>
              </a:avLst>
            </a:prstTxWarp>
            <a:spAutoFit/>
            <a:scene3d>
              <a:camera prst="obliqueTopLef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bn-BD" sz="36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উপস্থাপনায়ঃ</a:t>
            </a:r>
            <a:endParaRPr lang="en-US" sz="36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7"/>
          <p:cNvSpPr txBox="1">
            <a:spLocks/>
          </p:cNvSpPr>
          <p:nvPr/>
        </p:nvSpPr>
        <p:spPr>
          <a:xfrm>
            <a:off x="4343400" y="3733800"/>
            <a:ext cx="4800600" cy="1752600"/>
          </a:xfrm>
          <a:prstGeom prst="flowChartOnlineStorag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‡</a:t>
            </a:r>
            <a:r>
              <a:rPr lang="en-US" sz="2800" b="1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gvt</a:t>
            </a:r>
            <a:r>
              <a:rPr lang="en-US" sz="28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wRqvDj</a:t>
            </a:r>
            <a:r>
              <a:rPr lang="en-US" sz="28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nK</a:t>
            </a:r>
            <a:endParaRPr lang="en-US" sz="2800" b="1" dirty="0" smtClean="0">
              <a:ln w="900" cmpd="sng">
                <a:noFill/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mnKvix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wkÿK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 (</a:t>
            </a: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RxeweÁvb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000" b="1" i="1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RxebbMi</a:t>
            </a:r>
            <a:r>
              <a:rPr lang="en-US" sz="2000" b="1" i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Dc‡Rjv</a:t>
            </a:r>
            <a:r>
              <a:rPr lang="en-US" sz="2000" b="1" i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Avwjg</a:t>
            </a:r>
            <a:r>
              <a:rPr lang="en-US" sz="2000" b="1" i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000" b="1" i="1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NikoshBAN" pitchFamily="2" charset="0"/>
              </a:rPr>
              <a:t>gv`&amp;ivmv</a:t>
            </a:r>
            <a:endParaRPr lang="en-US" sz="2000" b="1" i="1" dirty="0" smtClean="0">
              <a:ln w="900" cmpd="sng">
                <a:noFill/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utonny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RxebbMi</a:t>
            </a:r>
            <a:r>
              <a:rPr kumimoji="0" lang="en-US" sz="2000" b="1" i="1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,</a:t>
            </a:r>
            <a:r>
              <a:rPr kumimoji="0" lang="en-US" sz="2000" b="1" i="1" u="none" strike="noStrike" kern="1200" cap="none" spc="0" normalizeH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SutonnyMJ" pitchFamily="2" charset="0"/>
                <a:cs typeface="NikoshBAN" pitchFamily="2" charset="0"/>
              </a:rPr>
              <a:t> PzqvWv½v| </a:t>
            </a:r>
          </a:p>
        </p:txBody>
      </p:sp>
      <p:sp>
        <p:nvSpPr>
          <p:cNvPr id="12" name="Content Placeholder 17"/>
          <p:cNvSpPr txBox="1">
            <a:spLocks/>
          </p:cNvSpPr>
          <p:nvPr/>
        </p:nvSpPr>
        <p:spPr>
          <a:xfrm>
            <a:off x="4495800" y="5562600"/>
            <a:ext cx="4419600" cy="12192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5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uhuriMJ" pitchFamily="2" charset="0"/>
                <a:cs typeface="MuhuriMJ" pitchFamily="2" charset="0"/>
              </a:rPr>
              <a:t>‡</a:t>
            </a:r>
            <a:r>
              <a:rPr lang="en-US" sz="6500" b="1" dirty="0" err="1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uhuriMJ" pitchFamily="2" charset="0"/>
                <a:cs typeface="MuhuriMJ" pitchFamily="2" charset="0"/>
              </a:rPr>
              <a:t>gvevBjt</a:t>
            </a:r>
            <a:r>
              <a:rPr lang="en-US" sz="65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uhuriMJ" pitchFamily="2" charset="0"/>
                <a:cs typeface="MuhuriMJ" pitchFamily="2" charset="0"/>
              </a:rPr>
              <a:t> </a:t>
            </a:r>
            <a:r>
              <a:rPr lang="en-US" sz="65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utonnyMJ" pitchFamily="2" charset="0"/>
                <a:cs typeface="MuhuriMJ" pitchFamily="2" charset="0"/>
              </a:rPr>
              <a:t>01930822131</a:t>
            </a:r>
            <a:endParaRPr kumimoji="0" lang="bn-BD" sz="6500" b="1" i="0" u="none" strike="noStrike" kern="1200" cap="none" spc="0" normalizeH="0" baseline="0" noProof="0" dirty="0" smtClean="0">
              <a:ln w="900" cmpd="sng">
                <a:noFill/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uLnTx/>
              <a:uFillTx/>
              <a:latin typeface="MuhuriMJ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5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3500" b="1" dirty="0" smtClean="0">
                <a:ln w="900" cmpd="sng">
                  <a:noFill/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ziaulhaque.jbn@gmail</a:t>
            </a:r>
            <a:r>
              <a:rPr lang="en-US" sz="3500" b="1" dirty="0" smtClean="0">
                <a:ln w="900" cmpd="sng">
                  <a:noFill/>
                  <a:prstDash val="solid"/>
                </a:ln>
                <a:solidFill>
                  <a:srgbClr val="0000CC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  <a:hlinkClick r:id="rId3"/>
              </a:rPr>
              <a:t>.com</a:t>
            </a:r>
            <a:r>
              <a:rPr lang="en-US" sz="3500" b="1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3500" b="1" i="0" u="none" strike="noStrike" kern="1200" cap="none" spc="0" normalizeH="0" baseline="0" noProof="0" dirty="0" smtClean="0">
                <a:ln w="900" cmpd="sng">
                  <a:noFill/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1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17" name="Picture 16" descr="durrg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" y="2491739"/>
            <a:ext cx="4057650" cy="3246120"/>
          </a:xfrm>
          <a:prstGeom prst="hexagon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  <a:prstDash val="lgDashDot"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IMG_20151110_2208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1143000"/>
            <a:ext cx="1896428" cy="2514600"/>
          </a:xfrm>
          <a:prstGeom prst="verticalScroll">
            <a:avLst/>
          </a:prstGeom>
          <a:ln w="57150">
            <a:solidFill>
              <a:srgbClr val="CE2908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054471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build="allAtOnce" animBg="1"/>
      <p:bldP spid="12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FF00"/>
            </a:gs>
            <a:gs pos="70000">
              <a:srgbClr val="FF0300"/>
            </a:gs>
            <a:gs pos="100000">
              <a:srgbClr val="4D0808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153400" cy="3657600"/>
          </a:xfrm>
          <a:prstGeom prst="ribbon">
            <a:avLst>
              <a:gd name="adj1" fmla="val 11328"/>
              <a:gd name="adj2" fmla="val 6628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4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জীববিজ্ঞান</a:t>
            </a:r>
            <a:endParaRPr lang="en-US" sz="4400" b="1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sz="4400" b="1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3175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4400" b="1" dirty="0" smtClean="0">
              <a:ln w="3175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অধ্যায়</a:t>
            </a:r>
          </a:p>
          <a:p>
            <a:pPr algn="ctr">
              <a:buNone/>
            </a:pPr>
            <a:r>
              <a:rPr lang="bn-BD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দৃঢ়তা প্রদান ও চলন</a:t>
            </a:r>
            <a:endParaRPr lang="en-US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401762"/>
          </a:xfrm>
          <a:prstGeom prst="downArrowCallout">
            <a:avLst/>
          </a:prstGeom>
          <a:blipFill>
            <a:blip r:embed="rId2"/>
            <a:stretch>
              <a:fillRect/>
            </a:stretch>
          </a:blipFill>
          <a:effectLst>
            <a:glow rad="63500">
              <a:schemeClr val="accent3">
                <a:satMod val="175000"/>
                <a:alpha val="40000"/>
              </a:schemeClr>
            </a:glow>
            <a:softEdge rad="12700"/>
          </a:effectLst>
          <a:scene3d>
            <a:camera prst="orthographicFront"/>
            <a:lightRig rig="flat" dir="t">
              <a:rot lat="0" lon="0" rev="18900000"/>
            </a:lightRig>
          </a:scene3d>
          <a:sp3d>
            <a:bevelT w="114300" prst="hardEdge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normAutofit fontScale="90000"/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72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i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i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8764262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1"/>
            <a:ext cx="8229600" cy="335280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514350" indent="-514350">
              <a:buFont typeface="+mj-lt"/>
              <a:buAutoNum type="arabicParenR"/>
            </a:pPr>
            <a:r>
              <a:rPr lang="bn-BD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মানব কঙ্কালের</a:t>
            </a:r>
            <a:r>
              <a:rPr lang="en-US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বর্ননা করতে পারবে।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বিভিন্ন প্রকার অস্থির প্রকারভেদ বলতে পারবে।</a:t>
            </a:r>
          </a:p>
          <a:p>
            <a:pPr marL="514350" indent="-514350">
              <a:buFont typeface="+mj-lt"/>
              <a:buAutoNum type="arabicParenR"/>
            </a:pPr>
            <a:r>
              <a:rPr lang="bn-BD" sz="6000" b="1" cap="all" dirty="0" smtClean="0">
                <a:ln/>
                <a:solidFill>
                  <a:srgbClr val="703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তরুণাস্থি ও তরুণাস্থির প্রকারভেদ বলতে পারবে।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81000"/>
            <a:ext cx="8229600" cy="1524000"/>
          </a:xfrm>
          <a:prstGeom prst="horizontalScroll">
            <a:avLst>
              <a:gd name="adj" fmla="val 17500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76200">
            <a:solidFill>
              <a:srgbClr val="92D05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 w="50800"/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 পাঠ শেষে শিক্ষার্থীরা- </a:t>
            </a:r>
            <a:endParaRPr kumimoji="0" lang="en-US" sz="7200" b="1" i="0" u="none" strike="noStrike" kern="1200" cap="none" spc="0" normalizeH="0" baseline="0" noProof="0" dirty="0">
              <a:ln w="50800"/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838200"/>
          </a:xfrm>
          <a:prstGeom prst="star24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 মানব কঙ্কালটি দেখ 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keletonAnteriorssadasd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7696200" cy="556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162800" cy="1143000"/>
          </a:xfrm>
          <a:prstGeom prst="fram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কঙ্কালতন্ত্রের শ্রেণি বিভাগ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best-healthy-nails-tip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90800"/>
            <a:ext cx="35052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143000" y="1600200"/>
            <a:ext cx="2305439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বহিঃ কঙ্কাল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1676400"/>
            <a:ext cx="2279791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অন্তঃ কঙ্কাল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tegory3_family_241_lar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590800"/>
            <a:ext cx="3733800" cy="3124200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84238"/>
          </a:xfrm>
          <a:prstGeom prst="doubleWave">
            <a:avLst>
              <a:gd name="adj1" fmla="val 12500"/>
              <a:gd name="adj2" fmla="val -28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কঙ্কালের ভূমিকা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048000" cy="533400"/>
          </a:xfrm>
        </p:spPr>
        <p:txBody>
          <a:bodyPr>
            <a:normAutofit lnSpcReduction="10000"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দেহের কাঠামো গঠন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ick-Full-b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2590800"/>
            <a:ext cx="2974506" cy="18272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724400" y="33528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রক্ষণাবেক্ষণ ও ভার বহন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7" name="Picture 6" descr="sleepproteins-300x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0454" y="1219200"/>
            <a:ext cx="2553092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524000" y="5029200"/>
            <a:ext cx="33528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নড়াচড়া ও চলাচল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038600"/>
            <a:ext cx="2895600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152400"/>
            <a:ext cx="23622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অস্থি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tegory3_family_241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55213">
            <a:off x="805551" y="1357538"/>
            <a:ext cx="1974519" cy="1524000"/>
          </a:xfrm>
          <a:prstGeom prst="rect">
            <a:avLst/>
          </a:prstGeom>
        </p:spPr>
      </p:pic>
      <p:pic>
        <p:nvPicPr>
          <p:cNvPr id="10" name="Picture 9" descr="bone.jpg"/>
          <p:cNvPicPr>
            <a:picLocks noChangeAspect="1"/>
          </p:cNvPicPr>
          <p:nvPr/>
        </p:nvPicPr>
        <p:blipFill>
          <a:blip r:embed="rId4"/>
          <a:srcRect l="1650" t="6667" r="2650"/>
          <a:stretch>
            <a:fillRect/>
          </a:stretch>
        </p:blipFill>
        <p:spPr>
          <a:xfrm rot="18430908">
            <a:off x="1543621" y="3376845"/>
            <a:ext cx="2525486" cy="1112133"/>
          </a:xfrm>
          <a:prstGeom prst="rect">
            <a:avLst/>
          </a:prstGeom>
        </p:spPr>
      </p:pic>
      <p:pic>
        <p:nvPicPr>
          <p:cNvPr id="8" name="Picture 7" descr="real_bone_femur_left_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738228">
            <a:off x="5772930" y="2538870"/>
            <a:ext cx="1112437" cy="260310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81000" y="5562600"/>
            <a:ext cx="8382000" cy="1015663"/>
          </a:xfrm>
          <a:prstGeom prst="rect">
            <a:avLst/>
          </a:prstGeom>
          <a:gradFill>
            <a:gsLst>
              <a:gs pos="0">
                <a:srgbClr val="7030A0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u="sng" dirty="0" smtClean="0">
                <a:latin typeface="NikoshBAN" pitchFamily="2" charset="0"/>
                <a:cs typeface="NikoshBAN" pitchFamily="2" charset="0"/>
              </a:rPr>
              <a:t>অস্থিঃ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সকল পরিবর্তিত যোজক কলা দৃঢ়, শক্ত ও ভঙ্গুর তাদের অস্থি বলে।</a:t>
            </a:r>
            <a:endParaRPr lang="en-US" sz="2800" b="1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ystery1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945384">
            <a:off x="2530943" y="1276739"/>
            <a:ext cx="2032000" cy="1524000"/>
          </a:xfrm>
          <a:prstGeom prst="rect">
            <a:avLst/>
          </a:prstGeom>
        </p:spPr>
      </p:pic>
      <p:pic>
        <p:nvPicPr>
          <p:cNvPr id="12" name="Picture 11" descr="RightHumanPosteriorDistalRadiusUlnaCarpal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61304">
            <a:off x="4440752" y="1296624"/>
            <a:ext cx="1877204" cy="1448898"/>
          </a:xfrm>
          <a:prstGeom prst="rect">
            <a:avLst/>
          </a:prstGeom>
        </p:spPr>
      </p:pic>
      <p:pic>
        <p:nvPicPr>
          <p:cNvPr id="7" name="Picture 6" descr="tibia_foot_5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205043">
            <a:off x="6294359" y="1425261"/>
            <a:ext cx="1905001" cy="149346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0"/>
            <a:ext cx="3657600" cy="1143000"/>
          </a:xfrm>
          <a:prstGeom prst="star24">
            <a:avLst/>
          </a:prstGeom>
          <a:gradFill flip="none" rotWithShape="1">
            <a:gsLst>
              <a:gs pos="0">
                <a:srgbClr val="FFFF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তরুণাস্থি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105400"/>
            <a:ext cx="8229600" cy="12954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bn-BD" b="1" u="sng" dirty="0" smtClean="0">
                <a:latin typeface="NikoshBAN" pitchFamily="2" charset="0"/>
                <a:cs typeface="NikoshBAN" pitchFamily="2" charset="0"/>
              </a:rPr>
              <a:t>তরুণাস্থিঃ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যে সকল অস্থি অপেক্ষাকৃত নরম ও স্থিতিস্থাপক তাদের তরুণাস্থি বলে।</a:t>
            </a:r>
            <a:endParaRPr lang="en-US" b="1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00422F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905000"/>
            <a:ext cx="19050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knee_meniscus_surgery_anatomy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2133600"/>
            <a:ext cx="35814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proc_img_cartilage0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0" y="1905000"/>
            <a:ext cx="2228850" cy="2438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262</Words>
  <Application>Microsoft Office PowerPoint</Application>
  <PresentationFormat>On-screen Show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পাঠ পরিচিতি</vt:lpstr>
      <vt:lpstr>Slide 4</vt:lpstr>
      <vt:lpstr>চিত্রে মানব কঙ্কালটি দেখ  </vt:lpstr>
      <vt:lpstr>কঙ্কালতন্ত্রের শ্রেণি বিভাগ</vt:lpstr>
      <vt:lpstr>কঙ্কালের ভূমিকা</vt:lpstr>
      <vt:lpstr>অস্থি</vt:lpstr>
      <vt:lpstr>তরুণাস্থি</vt:lpstr>
      <vt:lpstr>দলীয় কাজ</vt:lpstr>
      <vt:lpstr>অস্থিসন্ধি</vt:lpstr>
      <vt:lpstr>জোড়ায় কাজ </vt:lpstr>
      <vt:lpstr>মূল্যায়ন</vt:lpstr>
      <vt:lpstr>তোমাদের সকলকে ধন্যবাদ।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ZIA</dc:creator>
  <cp:lastModifiedBy>ZIA</cp:lastModifiedBy>
  <cp:revision>72</cp:revision>
  <dcterms:created xsi:type="dcterms:W3CDTF">2014-09-16T04:48:22Z</dcterms:created>
  <dcterms:modified xsi:type="dcterms:W3CDTF">2016-12-14T13:29:20Z</dcterms:modified>
</cp:coreProperties>
</file>